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9.png" ContentType="image/png"/>
  <Override PartName="/ppt/media/image6.png" ContentType="image/png"/>
  <Override PartName="/ppt/media/image31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27.png" ContentType="image/png"/>
  <Override PartName="/ppt/media/image34.gif" ContentType="image/gif"/>
  <Override PartName="/ppt/media/image9.png" ContentType="image/png"/>
  <Override PartName="/ppt/media/image30.png" ContentType="image/png"/>
  <Override PartName="/ppt/media/image5.png" ContentType="image/png"/>
  <Override PartName="/ppt/media/image28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.jpeg" ContentType="image/jpeg"/>
  <Override PartName="/ppt/media/image10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3817600" cy="7772400"/>
  <p:notesSz cx="9296400" cy="701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C4A0B45-147F-48D7-B274-85350C9DB2B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2546280" y="876240"/>
            <a:ext cx="4203360" cy="236340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5800" cy="2759040"/>
          </a:xfrm>
          <a:prstGeom prst="rect">
            <a:avLst/>
          </a:prstGeom>
        </p:spPr>
        <p:txBody>
          <a:bodyPr lIns="93240" rIns="93240" tIns="46440" bIns="46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5265720" y="6658560"/>
            <a:ext cx="4026960" cy="3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1F3DEC2-A2AF-483C-9320-F5A23B86437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90840" y="41731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062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89528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09972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9084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89528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09972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90840" y="309960"/>
            <a:ext cx="12435120" cy="6015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062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90840" y="41731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7062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89528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9099720" y="18187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9084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89528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9099720" y="4173120"/>
            <a:ext cx="40039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90840" y="309960"/>
            <a:ext cx="12435120" cy="6015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062840" y="41731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062840" y="1818720"/>
            <a:ext cx="60681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90840" y="4173120"/>
            <a:ext cx="1243512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238440"/>
            <a:ext cx="13816440" cy="1532520"/>
          </a:xfrm>
          <a:prstGeom prst="rect">
            <a:avLst/>
          </a:prstGeom>
          <a:solidFill>
            <a:srgbClr val="001236"/>
          </a:solidFill>
          <a:ln w="12600">
            <a:solidFill>
              <a:srgbClr val="132743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18;p2" descr=""/>
          <p:cNvPicPr/>
          <p:nvPr/>
        </p:nvPicPr>
        <p:blipFill>
          <a:blip r:embed="rId3"/>
          <a:stretch/>
        </p:blipFill>
        <p:spPr>
          <a:xfrm>
            <a:off x="628200" y="457200"/>
            <a:ext cx="1370160" cy="912960"/>
          </a:xfrm>
          <a:prstGeom prst="rect">
            <a:avLst/>
          </a:prstGeom>
          <a:ln>
            <a:noFill/>
          </a:ln>
        </p:spPr>
      </p:pic>
      <p:pic>
        <p:nvPicPr>
          <p:cNvPr id="2" name="Google Shape;20;p2" descr="ONR Logo.png"/>
          <p:cNvPicPr/>
          <p:nvPr/>
        </p:nvPicPr>
        <p:blipFill>
          <a:blip r:embed="rId4"/>
          <a:stretch/>
        </p:blipFill>
        <p:spPr>
          <a:xfrm>
            <a:off x="11317680" y="457200"/>
            <a:ext cx="1870560" cy="91296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32;p4" descr=""/>
          <p:cNvPicPr/>
          <p:nvPr/>
        </p:nvPicPr>
        <p:blipFill>
          <a:blip r:embed="rId2"/>
          <a:srcRect l="0" t="0" r="1477" b="0"/>
          <a:stretch/>
        </p:blipFill>
        <p:spPr>
          <a:xfrm>
            <a:off x="0" y="0"/>
            <a:ext cx="13816080" cy="1233000"/>
          </a:xfrm>
          <a:prstGeom prst="rect">
            <a:avLst/>
          </a:prstGeom>
          <a:ln>
            <a:noFill/>
          </a:ln>
        </p:spPr>
      </p:pic>
      <p:pic>
        <p:nvPicPr>
          <p:cNvPr id="42" name="Google Shape;35;p4" descr=""/>
          <p:cNvPicPr/>
          <p:nvPr/>
        </p:nvPicPr>
        <p:blipFill>
          <a:blip r:embed="rId3"/>
          <a:stretch/>
        </p:blipFill>
        <p:spPr>
          <a:xfrm>
            <a:off x="628200" y="233280"/>
            <a:ext cx="1141560" cy="76680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90840" y="309960"/>
            <a:ext cx="1243512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90840" y="1818720"/>
            <a:ext cx="1243512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gif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hyperlink" Target="https://www.weather.gov/source/zhu/ZHU_Training_Page/winds/Wx_Terms/Flight_Environment.htm" TargetMode="External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48640" y="1645920"/>
            <a:ext cx="6583680" cy="28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1" lang="en-US" sz="3800" spc="-1" strike="noStrike">
                <a:solidFill>
                  <a:srgbClr val="ffffff"/>
                </a:solidFill>
                <a:latin typeface="Arial"/>
                <a:ea typeface="DejaVu Sans"/>
              </a:rPr>
              <a:t>Historical Meteorological High-Altitude Wind Diversity Analysis for Aerial Platforms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402120" y="6546240"/>
            <a:ext cx="331092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Arial"/>
              </a:rPr>
              <a:t>¹Distributed Autonomous Systems Group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Arial"/>
              </a:rPr>
              <a:t>Adaptive Systems Section (Code 5517)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Arial"/>
              </a:rPr>
              <a:t>U.S. Naval Research Laboratory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Arial"/>
              </a:rPr>
              <a:t>tristan.schuler@nrl.navy.mil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640080" y="4879800"/>
            <a:ext cx="639540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c000"/>
                </a:solidFill>
                <a:latin typeface="Arial"/>
                <a:ea typeface="Arial"/>
              </a:rPr>
              <a:t>Tristan Schuler¹, Craig Motell²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10455120" y="6583680"/>
            <a:ext cx="2869560" cy="61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fabe07"/>
                </a:solidFill>
                <a:latin typeface="Arial"/>
                <a:ea typeface="DejaVu Sans"/>
              </a:rPr>
              <a:t>HAWG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fabe07"/>
                </a:solidFill>
                <a:latin typeface="Arial"/>
                <a:ea typeface="DejaVu Sans"/>
              </a:rPr>
              <a:t>Dec 6, 2023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3658680" y="1184400"/>
            <a:ext cx="139284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6"/>
          <p:cNvSpPr/>
          <p:nvPr/>
        </p:nvSpPr>
        <p:spPr>
          <a:xfrm>
            <a:off x="3455640" y="6547680"/>
            <a:ext cx="331092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fc000"/>
                </a:solidFill>
                <a:latin typeface="Arial"/>
                <a:ea typeface="Arial"/>
              </a:rPr>
              <a:t>²</a:t>
            </a: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DejaVu Sans"/>
              </a:rPr>
              <a:t>???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DejaVu Sans"/>
              </a:rPr>
              <a:t>???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DejaVu Sans"/>
              </a:rPr>
              <a:t>Naval Information Warfare Center Hawaii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abe07"/>
                </a:solidFill>
                <a:latin typeface="Arial"/>
                <a:ea typeface="DejaVu Sans"/>
              </a:rPr>
              <a:t>Craig.e.motell.civ@u.s..navy.mil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286000" y="365760"/>
            <a:ext cx="1005840" cy="100584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7863840" y="1463040"/>
            <a:ext cx="4206240" cy="421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3AB4F6B8-A92A-4008-AD74-52063198198E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Diversity Analysis for HABs (15-25 km)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365760" y="1371960"/>
            <a:ext cx="13258800" cy="14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C</a:t>
            </a: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a</a:t>
            </a: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l</a:t>
            </a: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m</a:t>
            </a: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 </a:t>
            </a: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w</a:t>
            </a: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i</a:t>
            </a: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n</a:t>
            </a: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d</a:t>
            </a: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s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(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a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l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i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u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d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g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i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w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i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w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i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d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&lt;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2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k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)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Q</a:t>
            </a: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U</a:t>
            </a: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E</a:t>
            </a: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S</a:t>
            </a: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T</a:t>
            </a: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I</a:t>
            </a: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O</a:t>
            </a: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N</a:t>
            </a: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: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W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h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a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s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p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d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w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u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l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d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y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u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c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s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i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d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c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a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l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m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w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i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d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s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f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a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i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a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l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p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l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a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f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m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89AAB5BB-F80B-415A-9A93-435B62A98EE7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Diversity Analysis for HABs (15-25 km)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365760" y="1371960"/>
            <a:ext cx="132588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81d41a"/>
                </a:solidFill>
                <a:latin typeface="Arial"/>
                <a:ea typeface="Arial"/>
              </a:rPr>
              <a:t>Opposing Winds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(16-sector freq.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analysis, at least 1 pair of opposing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sectors)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QUESTION: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Should there be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additional parameters for labeling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opposing winds?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Could there be a scale/ranking of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Opposing winds?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0E66D0ED-D312-4BD8-BCE5-369CBF813A10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Diversity Analysis for HABs (15-25 km)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365760" y="1371960"/>
            <a:ext cx="13258800" cy="18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a933"/>
                </a:solidFill>
                <a:latin typeface="Arial"/>
                <a:ea typeface="Arial"/>
              </a:rPr>
              <a:t>Full Wind Diversity</a:t>
            </a:r>
            <a:r>
              <a:rPr b="0" lang="en-US" sz="2600" spc="-1" strike="noStrike">
                <a:solidFill>
                  <a:srgbClr val="00a933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(8-sector freq. analysis, Either N-E-S-W or NE-SE-SW-NW)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  <a:ea typeface="Arial"/>
              </a:rPr>
              <a:t>Not all full wind diversities are equivalent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  <a:ea typeface="Arial"/>
              </a:rPr>
              <a:t>An ideal plot would have all sectors of equal size, and each one a different color)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212080" y="2651760"/>
            <a:ext cx="4480560" cy="474552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731520" y="2651760"/>
            <a:ext cx="4586760" cy="478224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640080" y="7284600"/>
            <a:ext cx="45720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Great full wind diversity</a:t>
            </a:r>
            <a:endParaRPr b="1" lang="en-US" sz="2600" spc="-1" strike="noStrike">
              <a:latin typeface="Arial"/>
            </a:endParaRPr>
          </a:p>
        </p:txBody>
      </p:sp>
      <p:sp>
        <p:nvSpPr>
          <p:cNvPr id="152" name="TextShape 5"/>
          <p:cNvSpPr txBox="1"/>
          <p:nvPr/>
        </p:nvSpPr>
        <p:spPr>
          <a:xfrm>
            <a:off x="5857560" y="7312680"/>
            <a:ext cx="3929760" cy="45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Poor full wind diversity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3" name="Line 6"/>
          <p:cNvSpPr/>
          <p:nvPr/>
        </p:nvSpPr>
        <p:spPr>
          <a:xfrm>
            <a:off x="7589520" y="5212080"/>
            <a:ext cx="2286000" cy="914400"/>
          </a:xfrm>
          <a:prstGeom prst="line">
            <a:avLst/>
          </a:prstGeom>
          <a:ln w="1908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TextShape 7"/>
          <p:cNvSpPr txBox="1"/>
          <p:nvPr/>
        </p:nvSpPr>
        <p:spPr>
          <a:xfrm>
            <a:off x="9889920" y="5893920"/>
            <a:ext cx="3643200" cy="689760"/>
          </a:xfrm>
          <a:prstGeom prst="rect">
            <a:avLst/>
          </a:prstGeom>
          <a:noFill/>
          <a:ln>
            <a:solidFill>
              <a:srgbClr val="000000"/>
            </a:solidFill>
            <a:custDash>
              <a:ds d="197000" sp="127000"/>
            </a:custDash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latin typeface="Arial"/>
              </a:rPr>
              <a:t>This small southerly wind sector at 21.5 km passes the full wind diversity test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2F523F7A-7ADA-4C90-861C-E300DACE2DF7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Additional Obesevations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365760" y="1371960"/>
            <a:ext cx="1325880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182880" y="1371600"/>
            <a:ext cx="13258800" cy="103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Diurnal Wind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Changes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59" name="Picture 10" descr=""/>
          <p:cNvPicPr/>
          <p:nvPr/>
        </p:nvPicPr>
        <p:blipFill>
          <a:blip r:embed="rId1"/>
          <a:stretch/>
        </p:blipFill>
        <p:spPr>
          <a:xfrm rot="16200000">
            <a:off x="5356080" y="952920"/>
            <a:ext cx="5289480" cy="685800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82880" y="3933000"/>
            <a:ext cx="4572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highlight>
                  <a:srgbClr val="ffff00"/>
                </a:highlight>
                <a:latin typeface="Arial"/>
                <a:ea typeface="Arial"/>
              </a:rPr>
              <a:t>CRAIG, we need to change the location of this plot</a:t>
            </a:r>
            <a:endParaRPr b="1" lang="en-US" sz="2600" spc="-1" strike="noStrike">
              <a:highlight>
                <a:srgbClr val="ffff00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F73F1D6A-F0F3-491D-BA9C-53A6E75BDD3A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Opposing Winds Monthly Probabilities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7863840" y="1371600"/>
            <a:ext cx="2680560" cy="585216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10881360" y="1325880"/>
            <a:ext cx="2743200" cy="5989320"/>
          </a:xfrm>
          <a:prstGeom prst="rect">
            <a:avLst/>
          </a:prstGeom>
          <a:ln>
            <a:noFill/>
          </a:ln>
        </p:spPr>
      </p:pic>
      <p:sp>
        <p:nvSpPr>
          <p:cNvPr id="165" name="TextShape 3"/>
          <p:cNvSpPr txBox="1"/>
          <p:nvPr/>
        </p:nvSpPr>
        <p:spPr>
          <a:xfrm>
            <a:off x="743040" y="3291840"/>
            <a:ext cx="6937920" cy="1648800"/>
          </a:xfrm>
          <a:prstGeom prst="rect">
            <a:avLst/>
          </a:prstGeom>
          <a:blipFill rotWithShape="0">
            <a:blip r:embed="rId3"/>
            <a:stretch>
              <a:fillRect l="0" t="0" r="0" b="67462"/>
            </a:stretch>
          </a:blipFill>
          <a:ln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3474720" y="5364000"/>
            <a:ext cx="192024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203864"/>
                </a:solidFill>
                <a:latin typeface="Arial"/>
                <a:ea typeface="Arial"/>
              </a:rPr>
              <a:t>Altitude</a:t>
            </a:r>
            <a:endParaRPr b="1" lang="en-US" sz="20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2011680" y="4974120"/>
            <a:ext cx="5029200" cy="334800"/>
          </a:xfrm>
          <a:custGeom>
            <a:avLst/>
            <a:gdLst/>
            <a:ahLst/>
            <a:rect l="0" t="0" r="r" b="b"/>
            <a:pathLst>
              <a:path w="13972" h="932">
                <a:moveTo>
                  <a:pt x="0" y="465"/>
                </a:moveTo>
                <a:lnTo>
                  <a:pt x="2781" y="0"/>
                </a:lnTo>
                <a:lnTo>
                  <a:pt x="2781" y="232"/>
                </a:lnTo>
                <a:lnTo>
                  <a:pt x="11189" y="232"/>
                </a:lnTo>
                <a:lnTo>
                  <a:pt x="11189" y="0"/>
                </a:lnTo>
                <a:lnTo>
                  <a:pt x="13971" y="465"/>
                </a:lnTo>
                <a:lnTo>
                  <a:pt x="11189" y="931"/>
                </a:lnTo>
                <a:lnTo>
                  <a:pt x="11189" y="698"/>
                </a:lnTo>
                <a:lnTo>
                  <a:pt x="2781" y="698"/>
                </a:lnTo>
                <a:lnTo>
                  <a:pt x="2781" y="931"/>
                </a:lnTo>
                <a:lnTo>
                  <a:pt x="0" y="465"/>
                </a:lnTo>
              </a:path>
            </a:pathLst>
          </a:custGeom>
          <a:solidFill>
            <a:srgbClr val="2a6099"/>
          </a:solidFill>
          <a:ln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6"/>
          <p:cNvSpPr/>
          <p:nvPr/>
        </p:nvSpPr>
        <p:spPr>
          <a:xfrm rot="16173000">
            <a:off x="-1343520" y="4283280"/>
            <a:ext cx="310896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203864"/>
                </a:solidFill>
                <a:latin typeface="Arial"/>
                <a:ea typeface="Arial"/>
              </a:rPr>
              <a:t>Sounding Timestamp</a:t>
            </a:r>
            <a:endParaRPr b="1" lang="en-US" sz="2000" spc="-1" strike="noStrike">
              <a:latin typeface="Arial"/>
            </a:endParaRPr>
          </a:p>
        </p:txBody>
      </p:sp>
      <p:sp>
        <p:nvSpPr>
          <p:cNvPr id="169" name="CustomShape 7"/>
          <p:cNvSpPr/>
          <p:nvPr/>
        </p:nvSpPr>
        <p:spPr>
          <a:xfrm rot="5389200">
            <a:off x="-374760" y="4099320"/>
            <a:ext cx="1895040" cy="334800"/>
          </a:xfrm>
          <a:custGeom>
            <a:avLst/>
            <a:gdLst/>
            <a:ahLst/>
            <a:rect l="0" t="0" r="r" b="b"/>
            <a:pathLst>
              <a:path w="5266" h="937">
                <a:moveTo>
                  <a:pt x="0" y="471"/>
                </a:moveTo>
                <a:lnTo>
                  <a:pt x="1048" y="5"/>
                </a:lnTo>
                <a:lnTo>
                  <a:pt x="1047" y="237"/>
                </a:lnTo>
                <a:lnTo>
                  <a:pt x="4215" y="232"/>
                </a:lnTo>
                <a:lnTo>
                  <a:pt x="4216" y="0"/>
                </a:lnTo>
                <a:lnTo>
                  <a:pt x="5265" y="464"/>
                </a:lnTo>
                <a:lnTo>
                  <a:pt x="4216" y="931"/>
                </a:lnTo>
                <a:lnTo>
                  <a:pt x="4216" y="698"/>
                </a:lnTo>
                <a:lnTo>
                  <a:pt x="1048" y="703"/>
                </a:lnTo>
                <a:lnTo>
                  <a:pt x="1048" y="936"/>
                </a:lnTo>
                <a:lnTo>
                  <a:pt x="0" y="471"/>
                </a:lnTo>
              </a:path>
            </a:pathLst>
          </a:custGeom>
          <a:solidFill>
            <a:srgbClr val="2a6099"/>
          </a:solidFill>
          <a:ln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8"/>
          <p:cNvSpPr/>
          <p:nvPr/>
        </p:nvSpPr>
        <p:spPr>
          <a:xfrm>
            <a:off x="657360" y="1348920"/>
            <a:ext cx="6932160" cy="26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y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p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i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a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l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l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y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~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6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0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o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u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d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i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g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p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r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m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o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p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a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i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M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w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a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k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i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g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w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a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p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m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(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u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i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a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,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y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l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n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,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v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r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x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,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.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171" name="TextShape 9"/>
          <p:cNvSpPr txBox="1"/>
          <p:nvPr/>
        </p:nvSpPr>
        <p:spPr>
          <a:xfrm>
            <a:off x="217800" y="6949440"/>
            <a:ext cx="7371720" cy="640080"/>
          </a:xfrm>
          <a:prstGeom prst="rect">
            <a:avLst/>
          </a:prstGeom>
          <a:blipFill rotWithShape="0">
            <a:blip r:embed="rId4"/>
            <a:stretch>
              <a:fillRect l="0" t="329867" r="0" b="0"/>
            </a:stretch>
          </a:blipFill>
          <a:ln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10"/>
          <p:cNvSpPr/>
          <p:nvPr/>
        </p:nvSpPr>
        <p:spPr>
          <a:xfrm>
            <a:off x="822960" y="7223760"/>
            <a:ext cx="6858000" cy="457200"/>
          </a:xfrm>
          <a:prstGeom prst="rect">
            <a:avLst/>
          </a:prstGeom>
          <a:noFill/>
          <a:ln w="57240">
            <a:solidFill>
              <a:srgbClr val="00baf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1"/>
          <p:cNvSpPr/>
          <p:nvPr/>
        </p:nvSpPr>
        <p:spPr>
          <a:xfrm>
            <a:off x="565920" y="6066360"/>
            <a:ext cx="6932160" cy="11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Calculate the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average probability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at each altitude level in a given month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D5EF24B7-CE18-49F0-9C06-8A2737047E00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Opposi</a:t>
            </a: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ng </a:t>
            </a: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</a:t>
            </a: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Annual </a:t>
            </a: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Probab</a:t>
            </a: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ilities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39760" y="1309320"/>
            <a:ext cx="5429520" cy="289692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4046400" y="4485600"/>
            <a:ext cx="5646240" cy="301248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8046720" y="1272960"/>
            <a:ext cx="5669280" cy="30247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365760" y="4267080"/>
            <a:ext cx="45720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Salt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Lake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City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(2022)</a:t>
            </a:r>
            <a:endParaRPr b="1" lang="en-US" sz="26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9784080" y="4358520"/>
            <a:ext cx="45720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o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r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p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u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r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i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i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(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2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0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1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4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)</a:t>
            </a:r>
            <a:endParaRPr b="1" lang="en-US" sz="26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-91440" y="6797880"/>
            <a:ext cx="457200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Boa Vista, Brazil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(2021) [Near 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Equator]</a:t>
            </a:r>
            <a:endParaRPr b="1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A9270344-473C-4074-84C4-E35DDAFB0465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North America </a:t>
            </a: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Diversity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65760" y="1371960"/>
            <a:ext cx="1325880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rcRect l="11398" t="28232" r="16394" b="25880"/>
          <a:stretch/>
        </p:blipFill>
        <p:spPr>
          <a:xfrm>
            <a:off x="1097280" y="1371960"/>
            <a:ext cx="11404800" cy="585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68F39673-597A-4541-885E-45B98CAE2461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Global Climatalogical effects Effects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57360" y="1348920"/>
            <a:ext cx="1215468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El Nino, La Nina?</a:t>
            </a:r>
            <a:endParaRPr b="0" lang="en-US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Coriolis Effects?</a:t>
            </a:r>
            <a:endParaRPr b="0" lang="en-US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Climate Change</a:t>
            </a:r>
            <a:endParaRPr b="0" lang="en-US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Hurricane Season,</a:t>
            </a:r>
            <a:endParaRPr b="0" lang="en-US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Polar Vortex?  </a:t>
            </a:r>
            <a:endParaRPr b="0" lang="en-US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Etc.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728240" y="2841480"/>
            <a:ext cx="3952080" cy="9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5400" spc="-1" strike="noStrike">
                <a:solidFill>
                  <a:srgbClr val="fabe07"/>
                </a:solidFill>
                <a:latin typeface="Arial"/>
                <a:ea typeface="Arial"/>
              </a:rPr>
              <a:t>Questions?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0C9B7F58-4FC1-4A93-A472-4183FDC67A94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Introduction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657360" y="1348920"/>
            <a:ext cx="12154680" cy="34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Why is this historical wind analysis important?</a:t>
            </a:r>
            <a:endParaRPr b="0" lang="en-US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Many High Altitude Platforms utilize or avoid certain winds for controllability in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High Altitude balloons can use opposing and/or calm winds for station keeping and trajectory following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Solar Planes look for calm or winds blowing in the path of flight to improve efficiency (is this true?)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645920" y="4760640"/>
            <a:ext cx="4285800" cy="211428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7303680" y="4599000"/>
            <a:ext cx="3577680" cy="244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00EAF2C1-399E-4102-A660-103ACAB1A735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2743200" y="36684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Problems with using Global Forecasts for Wind </a:t>
            </a: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Diveristy Analysis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182880" y="1371600"/>
            <a:ext cx="13258800" cy="18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Global forecasts are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more sparse at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higher altitudes.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(Can be several km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gaps in data)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Comparing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soundings to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forecasts shows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there is a lot of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wind shifts in those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gaps. 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QUESTION: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 Are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there Global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Forecasts (Gov or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Public) with higher </a:t>
            </a:r>
            <a:r>
              <a:rPr b="0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resolution?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79640" y="2651760"/>
            <a:ext cx="6038280" cy="483084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5303520" y="2743200"/>
            <a:ext cx="8096040" cy="454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8DF2F5F5-73B8-4CBB-A805-C82F141F7E1E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Batch Analysis of Global Radiosonde Data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365760" y="1525320"/>
            <a:ext cx="1325880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There are over 2000 weather stations across every continent that regularly launch radiosondes for assimilation into global forecast models</a:t>
            </a:r>
            <a:endParaRPr b="0" lang="en-US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We are currently developing software to bulk download locally and perform batch analysis of global sounding data</a:t>
            </a:r>
            <a:endParaRPr b="0" lang="en-US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Currently, we have downloaded and analyzed over 1.5 million soundings in North America for the past decade [2012-2023] to perform historical wind diversity analysis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3749040" y="4160880"/>
            <a:ext cx="6949440" cy="352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70F8BD8B-4B21-4F7E-87AE-B6F15DE5C93B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How to Read a Traditional Wind Rose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2560320" y="1641600"/>
            <a:ext cx="7498080" cy="567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7315200" y="2560320"/>
            <a:ext cx="4754880" cy="48880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914400" y="2560320"/>
            <a:ext cx="4754880" cy="480132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760E7E42-1A2D-4FA0-B8D2-D166826FE802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Modifying Wind Roses (Going forward)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657360" y="1348920"/>
            <a:ext cx="12154680" cy="18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For data analysis we are changing from a traditional wind rose (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BLOWING FROM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) to a mathematical vector-based representation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(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BLOWING TO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)  for physics-based and numerical simulation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5338080" y="3749040"/>
            <a:ext cx="2525760" cy="2525760"/>
          </a:xfrm>
          <a:prstGeom prst="rect">
            <a:avLst/>
          </a:prstGeom>
          <a:ln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8046720" y="7132320"/>
            <a:ext cx="310896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(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BLOWING TO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1645920" y="7223760"/>
            <a:ext cx="34747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(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BLOWING FROM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)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8859600" y="1767960"/>
            <a:ext cx="4856400" cy="486396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61B0100E-D124-4183-BB94-B146ADF6F625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3 Ways to visualize the same sounding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182880" y="1832400"/>
            <a:ext cx="4480560" cy="465264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274320" y="6522120"/>
            <a:ext cx="4114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SPEED FREQUENCY</a:t>
            </a:r>
            <a:endParaRPr b="1" lang="en-US" sz="26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4937760" y="6553080"/>
            <a:ext cx="4114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ALT FREQUENCY</a:t>
            </a:r>
            <a:endParaRPr b="1" lang="en-US" sz="26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8686800" y="6553080"/>
            <a:ext cx="466344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 algn="ctr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“</a:t>
            </a:r>
            <a:r>
              <a:rPr b="1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3D” POLAR WIND PLOT</a:t>
            </a:r>
            <a:endParaRPr b="1" lang="en-US" sz="26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91440" y="7009920"/>
            <a:ext cx="466344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203864"/>
                </a:solidFill>
                <a:latin typeface="Arial"/>
                <a:ea typeface="Arial"/>
              </a:rPr>
              <a:t>[standard “blow to” wind rose]</a:t>
            </a:r>
            <a:endParaRPr b="1" lang="en-US" sz="20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4530600" y="1920240"/>
            <a:ext cx="4430520" cy="454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18EC0645-C2C4-4AC2-A891-17F0B0552185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Diversity Analysis for HABs (15-25 km)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365760" y="1554480"/>
            <a:ext cx="13258800" cy="27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4 CATEGORIES for WIND DIVERSITY:</a:t>
            </a:r>
            <a:endParaRPr b="0" lang="en-US" sz="3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Fail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, No Opposing winds</a:t>
            </a:r>
            <a:endParaRPr b="0" lang="en-US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ff972f"/>
                </a:solidFill>
                <a:latin typeface="Arial"/>
                <a:ea typeface="Arial"/>
              </a:rPr>
              <a:t>Calm winds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(altitude region with winds &lt;2 knots)</a:t>
            </a:r>
            <a:endParaRPr b="0" lang="en-US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81d41a"/>
                </a:solidFill>
                <a:latin typeface="Arial"/>
                <a:ea typeface="Arial"/>
              </a:rPr>
              <a:t>Opposing Winds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(16-sector freq. analysis, at least 1 pair of opposing sectors)</a:t>
            </a:r>
            <a:endParaRPr b="0" lang="en-US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a933"/>
                </a:solidFill>
                <a:latin typeface="Arial"/>
                <a:ea typeface="Arial"/>
              </a:rPr>
              <a:t>Full Wind Diversity</a:t>
            </a:r>
            <a:r>
              <a:rPr b="0" lang="en-US" sz="2600" spc="-1" strike="noStrike">
                <a:solidFill>
                  <a:srgbClr val="00a933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 (8-sector freq. analysis, Either N-E-S-W or NE-SE-SW-NW)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rcRect l="0" t="0" r="56554" b="0"/>
          <a:stretch/>
        </p:blipFill>
        <p:spPr>
          <a:xfrm>
            <a:off x="9142200" y="2135520"/>
            <a:ext cx="2379240" cy="263556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9787320" y="7199640"/>
            <a:ext cx="338904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888888"/>
                </a:solidFill>
                <a:latin typeface="Arial"/>
                <a:ea typeface="Arial"/>
              </a:rPr>
              <a:t>Historical Wind Diversity Analysis  |  </a:t>
            </a:r>
            <a:fld id="{E28D5BB7-E1B9-4180-BF5C-B85888EFE1BD}" type="slidenum"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2826360" y="640080"/>
            <a:ext cx="1004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fabe07"/>
                </a:solidFill>
                <a:latin typeface="Arial"/>
                <a:ea typeface="DejaVu Sans"/>
              </a:rPr>
              <a:t>Wind Diversity Analysis for HABs (15-25 km)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365760" y="1371960"/>
            <a:ext cx="13258800" cy="18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203864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c9211e"/>
                </a:solidFill>
                <a:latin typeface="Arial"/>
                <a:ea typeface="Arial"/>
              </a:rPr>
              <a:t>Fail</a:t>
            </a:r>
            <a:r>
              <a:rPr b="0" lang="en-US" sz="2600" spc="-1" strike="noStrike">
                <a:solidFill>
                  <a:srgbClr val="203864"/>
                </a:solidFill>
                <a:latin typeface="Arial"/>
                <a:ea typeface="Arial"/>
              </a:rPr>
              <a:t>, No Opposing winds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  <a:ea typeface="Arial"/>
              </a:rPr>
              <a:t>Typical in the continental USA throughout the winter months (Nov-Mar) when the subtropical jet stream dominates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91440" y="3383280"/>
            <a:ext cx="3997440" cy="393192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4016520" y="3504240"/>
            <a:ext cx="4030200" cy="3902400"/>
          </a:xfrm>
          <a:prstGeom prst="rect">
            <a:avLst/>
          </a:prstGeom>
          <a:ln>
            <a:noFill/>
          </a:ln>
        </p:spPr>
      </p:pic>
      <p:sp>
        <p:nvSpPr>
          <p:cNvPr id="138" name="TextShape 4"/>
          <p:cNvSpPr txBox="1"/>
          <p:nvPr/>
        </p:nvSpPr>
        <p:spPr>
          <a:xfrm>
            <a:off x="182880" y="7498080"/>
            <a:ext cx="803232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latin typeface="Arial"/>
                <a:hlinkClick r:id="rId4"/>
              </a:rPr>
              <a:t>https://www.weather.gov/source/zhu/ZHU_Training_Page/winds/Wx_Terms/Flight_Environment.htm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5"/>
          <a:stretch/>
        </p:blipFill>
        <p:spPr>
          <a:xfrm>
            <a:off x="8503920" y="4799880"/>
            <a:ext cx="3840480" cy="251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b365d"/>
      </a:dk2>
      <a:lt2>
        <a:srgbClr val="fabe07"/>
      </a:lt2>
      <a:accent1>
        <a:srgbClr val="1b365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b365d"/>
      </a:dk2>
      <a:lt2>
        <a:srgbClr val="fabe07"/>
      </a:lt2>
      <a:accent1>
        <a:srgbClr val="1b365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b365d"/>
      </a:dk2>
      <a:lt2>
        <a:srgbClr val="fabe07"/>
      </a:lt2>
      <a:accent1>
        <a:srgbClr val="1b365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ED7DC9E1E764EB54EFD225770C6C9" ma:contentTypeVersion="13" ma:contentTypeDescription="Create a new document." ma:contentTypeScope="" ma:versionID="a627693c11f0e70930b1f55b80e1dd2d">
  <xsd:schema xmlns:xsd="http://www.w3.org/2001/XMLSchema" xmlns:xs="http://www.w3.org/2001/XMLSchema" xmlns:p="http://schemas.microsoft.com/office/2006/metadata/properties" xmlns:ns2="a19fcf24-b5a3-4768-8688-f3ccf55adf13" xmlns:ns3="a94cdab9-b6d1-411c-b43c-cbd3cb385a52" targetNamespace="http://schemas.microsoft.com/office/2006/metadata/properties" ma:root="true" ma:fieldsID="50c56dd3323155bfc5964d3709aceed2" ns2:_="" ns3:_="">
    <xsd:import namespace="a19fcf24-b5a3-4768-8688-f3ccf55adf13"/>
    <xsd:import namespace="a94cdab9-b6d1-411c-b43c-cbd3cb385a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9fcf24-b5a3-4768-8688-f3ccf55adf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cef215b-19b7-4691-95f4-27d2fe62d5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4cdab9-b6d1-411c-b43c-cbd3cb385a5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255a985-fbe8-467b-b57a-df048628350b}" ma:internalName="TaxCatchAll" ma:showField="CatchAllData" ma:web="a94cdab9-b6d1-411c-b43c-cbd3cb385a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3C58E-6F29-41C2-80AB-9A0F594253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9fcf24-b5a3-4768-8688-f3ccf55adf13"/>
    <ds:schemaRef ds:uri="a94cdab9-b6d1-411c-b43c-cbd3cb385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F95217-49D7-47DC-9180-403F052AF7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</TotalTime>
  <Application>LibreOffice/6.4.7.2$Linux_X86_64 LibreOffice_project/40$Build-2</Application>
  <Words>751</Words>
  <Paragraphs>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Powell, Michaella</dc:creator>
  <dc:description/>
  <dc:language>en-US</dc:language>
  <cp:lastModifiedBy/>
  <dcterms:modified xsi:type="dcterms:W3CDTF">2023-11-27T17:15:08Z</dcterms:modified>
  <cp:revision>1171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4</vt:i4>
  </property>
  <property fmtid="{D5CDD505-2E9C-101B-9397-08002B2CF9AE}" pid="7" name="Notes">
    <vt:i4>3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